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57" r:id="rId2"/>
    <p:sldId id="258" r:id="rId3"/>
    <p:sldId id="260" r:id="rId4"/>
    <p:sldId id="259" r:id="rId5"/>
    <p:sldId id="263" r:id="rId6"/>
    <p:sldId id="264" r:id="rId7"/>
    <p:sldId id="272" r:id="rId8"/>
    <p:sldId id="271" r:id="rId9"/>
    <p:sldId id="265" r:id="rId10"/>
    <p:sldId id="279" r:id="rId11"/>
    <p:sldId id="267" r:id="rId12"/>
    <p:sldId id="269" r:id="rId13"/>
    <p:sldId id="278" r:id="rId14"/>
    <p:sldId id="280" r:id="rId15"/>
    <p:sldId id="281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8" autoAdjust="0"/>
    <p:restoredTop sz="86634" autoAdjust="0"/>
  </p:normalViewPr>
  <p:slideViewPr>
    <p:cSldViewPr>
      <p:cViewPr varScale="1">
        <p:scale>
          <a:sx n="95" d="100"/>
          <a:sy n="95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FF68-73FA-4CA2-AB69-E58BEA990C67}" type="datetimeFigureOut">
              <a:rPr lang="it-IT" smtClean="0"/>
              <a:pPr/>
              <a:t>07/06/2009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2491-9D80-44C6-AD05-E8A443512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2491-9D80-44C6-AD05-E8A44351252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14BE-EDD1-442E-AF17-151797980C1B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91342" y="6135098"/>
            <a:ext cx="500066" cy="365125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8FB0AA5-1ECB-4229-B8D5-10DD1FFC44C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0FB1-E622-4DAD-8936-9732BF55669C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7611-D356-4E39-B876-732C33ADC9F4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9B45-96E6-4E9F-93B4-683B0EA4143A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115E-91A2-4AC8-B79C-DCDF90980AE6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7DE8-4B23-4E4C-9F85-8455049F2ED0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0965-F7B7-4E28-9CA0-A62D1E386BE7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7FF-D7B4-49E1-B788-61B70C7F5E6D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2A72-1BFA-43E5-8901-EE41D4C73544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8FFF-7D6F-4CEF-9BA6-5E94BE0FCE5A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D1BA-BB55-4BCB-9B94-9A48B8AB4BBA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FCB0-1397-4645-97B3-B078BF7BD956}" type="datetime1">
              <a:rPr lang="it-IT" smtClean="0"/>
              <a:pPr/>
              <a:t>07/06/2009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0AA5-1ECB-4229-B8D5-10DD1FFC4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42844" y="142852"/>
            <a:ext cx="8858312" cy="6572296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04"/>
            <a:ext cx="2462212" cy="128905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42844" y="3300241"/>
            <a:ext cx="885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spc="-150" dirty="0" smtClean="0">
                <a:latin typeface="Palatino Linotype" pitchFamily="18" charset="0"/>
              </a:rPr>
              <a:t>Test di software per piattaforme </a:t>
            </a:r>
            <a:r>
              <a:rPr lang="it-IT" sz="3400" b="1" spc="-150" dirty="0" err="1" smtClean="0">
                <a:latin typeface="Palatino Linotype" pitchFamily="18" charset="0"/>
              </a:rPr>
              <a:t>embedded</a:t>
            </a:r>
            <a:r>
              <a:rPr lang="it-IT" sz="3400" b="1" spc="-150" dirty="0" smtClean="0">
                <a:latin typeface="Palatino Linotype" pitchFamily="18" charset="0"/>
              </a:rPr>
              <a:t> su sistemi </a:t>
            </a:r>
            <a:r>
              <a:rPr lang="it-IT" sz="3400" b="1" spc="-150" dirty="0" err="1" smtClean="0">
                <a:latin typeface="Palatino Linotype" pitchFamily="18" charset="0"/>
              </a:rPr>
              <a:t>virtualizzati</a:t>
            </a:r>
            <a:r>
              <a:rPr lang="it-IT" sz="3400" b="1" spc="-150" dirty="0" smtClean="0">
                <a:latin typeface="Palatino Linotype" pitchFamily="18" charset="0"/>
              </a:rPr>
              <a:t> open source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1785926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FACOLTÀ 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DI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 INGEGNERIA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2844" y="2285991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CORSO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DI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 LAUREA MAGISTRALE  IN </a:t>
            </a:r>
          </a:p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INGEGNERIA  INFORMATICA</a:t>
            </a:r>
          </a:p>
          <a:p>
            <a:pPr algn="ctr"/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4910279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Relatore</a:t>
            </a:r>
          </a:p>
          <a:p>
            <a:r>
              <a:rPr lang="it-IT" sz="24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Prof. Maurizio </a:t>
            </a:r>
            <a:r>
              <a:rPr lang="it-IT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Pizzonia</a:t>
            </a:r>
            <a:endParaRPr lang="it-IT" sz="2400" i="1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it-IT" sz="1000" b="1" dirty="0" smtClean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Correlatore Aziendale</a:t>
            </a:r>
          </a:p>
          <a:p>
            <a:r>
              <a:rPr lang="it-IT" sz="24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Ing. Fabrizio </a:t>
            </a:r>
            <a:r>
              <a:rPr lang="it-IT" sz="2400" i="1" dirty="0" err="1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Batino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5008" y="493569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Laureando</a:t>
            </a:r>
          </a:p>
          <a:p>
            <a:r>
              <a:rPr lang="it-IT" sz="2400" i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Patrizio Boschi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QEMU</a:t>
            </a:r>
            <a:r>
              <a:rPr lang="it-IT" sz="1700" dirty="0" smtClean="0">
                <a:solidFill>
                  <a:schemeClr val="tx1"/>
                </a:solidFill>
              </a:rPr>
              <a:t> </a:t>
            </a:r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Prestazioni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D:\Special Folders\Documenti\Università\Tirocinio\tesi\Boschi\img\bench\kbe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643182"/>
            <a:ext cx="715341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1071546"/>
            <a:ext cx="7215238" cy="5429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Suite di benchmark</a:t>
            </a:r>
          </a:p>
          <a:p>
            <a:pPr lvl="1"/>
            <a:r>
              <a:rPr lang="it-IT" dirty="0" err="1" smtClean="0"/>
              <a:t>Microbenchmark</a:t>
            </a:r>
            <a:r>
              <a:rPr lang="it-IT" dirty="0" smtClean="0"/>
              <a:t> (</a:t>
            </a:r>
            <a:r>
              <a:rPr lang="it-IT" dirty="0" err="1" smtClean="0"/>
              <a:t>lmbench</a:t>
            </a:r>
            <a:r>
              <a:rPr lang="it-IT" dirty="0" smtClean="0"/>
              <a:t>, </a:t>
            </a:r>
            <a:r>
              <a:rPr lang="it-IT" dirty="0" err="1" smtClean="0"/>
              <a:t>netperf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Benchmark sintetici (</a:t>
            </a:r>
            <a:r>
              <a:rPr lang="it-IT" dirty="0" err="1" smtClean="0"/>
              <a:t>dbench</a:t>
            </a:r>
            <a:r>
              <a:rPr lang="it-IT" dirty="0" smtClean="0"/>
              <a:t>, </a:t>
            </a:r>
            <a:r>
              <a:rPr lang="it-IT" dirty="0" err="1" smtClean="0"/>
              <a:t>whetstone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Benchmark applicativi (</a:t>
            </a:r>
            <a:r>
              <a:rPr lang="it-IT" dirty="0" err="1" smtClean="0"/>
              <a:t>dacapo</a:t>
            </a:r>
            <a:r>
              <a:rPr lang="it-IT" dirty="0" smtClean="0"/>
              <a:t>, </a:t>
            </a:r>
            <a:r>
              <a:rPr lang="it-IT" dirty="0" err="1" smtClean="0"/>
              <a:t>make</a:t>
            </a:r>
            <a:r>
              <a:rPr lang="it-IT" dirty="0" smtClean="0"/>
              <a:t>)</a:t>
            </a:r>
          </a:p>
          <a:p>
            <a:r>
              <a:rPr lang="it-IT" dirty="0" smtClean="0"/>
              <a:t>Caratterizzazione (</a:t>
            </a:r>
            <a:r>
              <a:rPr lang="it-IT" dirty="0" err="1" smtClean="0"/>
              <a:t>speedup</a:t>
            </a:r>
            <a:r>
              <a:rPr lang="it-IT" dirty="0" smtClean="0"/>
              <a:t>/</a:t>
            </a:r>
            <a:r>
              <a:rPr lang="it-IT" dirty="0" err="1" smtClean="0"/>
              <a:t>slowdown</a:t>
            </a:r>
            <a:r>
              <a:rPr lang="it-IT" dirty="0" smtClean="0"/>
              <a:t>) dei </a:t>
            </a:r>
            <a:r>
              <a:rPr lang="it-IT" b="1" dirty="0" smtClean="0"/>
              <a:t>carichi </a:t>
            </a:r>
            <a:r>
              <a:rPr lang="it-IT" b="1" dirty="0" err="1" smtClean="0"/>
              <a:t>kernel-mode</a:t>
            </a:r>
            <a:endParaRPr lang="it-IT" b="1" dirty="0" smtClean="0"/>
          </a:p>
          <a:p>
            <a:pPr lvl="1"/>
            <a:r>
              <a:rPr lang="it-IT" dirty="0" err="1" smtClean="0"/>
              <a:t>Context</a:t>
            </a:r>
            <a:r>
              <a:rPr lang="it-IT" dirty="0" smtClean="0"/>
              <a:t> </a:t>
            </a:r>
            <a:r>
              <a:rPr lang="it-IT" dirty="0" err="1" smtClean="0"/>
              <a:t>switch</a:t>
            </a:r>
            <a:r>
              <a:rPr lang="it-IT" dirty="0" smtClean="0"/>
              <a:t>, </a:t>
            </a:r>
            <a:r>
              <a:rPr lang="it-IT" dirty="0" err="1" smtClean="0"/>
              <a:t>fork</a:t>
            </a:r>
            <a:r>
              <a:rPr lang="it-IT" dirty="0" smtClean="0"/>
              <a:t>, </a:t>
            </a:r>
            <a:r>
              <a:rPr lang="it-IT" dirty="0" err="1" smtClean="0"/>
              <a:t>pipes</a:t>
            </a:r>
            <a:r>
              <a:rPr lang="it-IT" dirty="0" smtClean="0"/>
              <a:t>, </a:t>
            </a:r>
            <a:r>
              <a:rPr lang="it-IT" dirty="0" err="1" smtClean="0"/>
              <a:t>signals</a:t>
            </a:r>
            <a:r>
              <a:rPr lang="it-IT" dirty="0" smtClean="0"/>
              <a:t>, </a:t>
            </a:r>
            <a:r>
              <a:rPr lang="it-IT" dirty="0" err="1" smtClean="0"/>
              <a:t>stat</a:t>
            </a:r>
            <a:r>
              <a:rPr lang="it-IT" dirty="0" smtClean="0"/>
              <a:t>, open/</a:t>
            </a:r>
            <a:r>
              <a:rPr lang="it-IT" dirty="0" err="1" smtClean="0"/>
              <a:t>close</a:t>
            </a:r>
            <a:r>
              <a:rPr lang="it-IT" dirty="0" smtClean="0"/>
              <a:t>, </a:t>
            </a:r>
            <a:r>
              <a:rPr lang="it-IT" dirty="0" err="1" smtClean="0"/>
              <a:t>exec</a:t>
            </a:r>
            <a:r>
              <a:rPr lang="it-IT" dirty="0" smtClean="0"/>
              <a:t>, </a:t>
            </a:r>
            <a:r>
              <a:rPr lang="it-IT" dirty="0" err="1" smtClean="0"/>
              <a:t>page</a:t>
            </a:r>
            <a:r>
              <a:rPr lang="it-IT" dirty="0" smtClean="0"/>
              <a:t>/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faults</a:t>
            </a:r>
            <a:r>
              <a:rPr lang="it-IT" dirty="0" smtClean="0"/>
              <a:t>, …</a:t>
            </a:r>
          </a:p>
          <a:p>
            <a:r>
              <a:rPr lang="it-IT" dirty="0" smtClean="0"/>
              <a:t>Caratterizzazione (</a:t>
            </a:r>
            <a:r>
              <a:rPr lang="it-IT" dirty="0" err="1" smtClean="0"/>
              <a:t>speedup</a:t>
            </a:r>
            <a:r>
              <a:rPr lang="it-IT" dirty="0" smtClean="0"/>
              <a:t>/</a:t>
            </a:r>
            <a:r>
              <a:rPr lang="it-IT" dirty="0" err="1" smtClean="0"/>
              <a:t>slowdown</a:t>
            </a:r>
            <a:r>
              <a:rPr lang="it-IT" dirty="0" smtClean="0"/>
              <a:t>) dei </a:t>
            </a:r>
            <a:r>
              <a:rPr lang="it-IT" b="1" dirty="0" smtClean="0"/>
              <a:t>carichi I/O</a:t>
            </a:r>
          </a:p>
          <a:p>
            <a:pPr lvl="1"/>
            <a:r>
              <a:rPr lang="it-IT" dirty="0" smtClean="0"/>
              <a:t>Disco, rete</a:t>
            </a:r>
          </a:p>
          <a:p>
            <a:pPr>
              <a:buBlip>
                <a:blip r:embed="rId5"/>
              </a:buBlip>
            </a:pPr>
            <a:r>
              <a:rPr lang="it-IT" dirty="0" smtClean="0"/>
              <a:t>(non) determinismo delle prestazioni</a:t>
            </a:r>
          </a:p>
          <a:p>
            <a:pPr lvl="1"/>
            <a:r>
              <a:rPr lang="it-IT" dirty="0" smtClean="0"/>
              <a:t>Letture successive del </a:t>
            </a:r>
            <a:r>
              <a:rPr lang="it-IT" dirty="0" err="1" smtClean="0"/>
              <a:t>Timestamp</a:t>
            </a:r>
            <a:r>
              <a:rPr lang="it-IT" dirty="0" smtClean="0"/>
              <a:t> </a:t>
            </a:r>
            <a:r>
              <a:rPr lang="it-IT" dirty="0" err="1" smtClean="0"/>
              <a:t>Counter</a:t>
            </a:r>
            <a:r>
              <a:rPr lang="it-IT" dirty="0" smtClean="0"/>
              <a:t> (RDTSC)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1" name="Segnaposto contenuto 2"/>
          <p:cNvSpPr>
            <a:spLocks noGrp="1"/>
          </p:cNvSpPr>
          <p:nvPr/>
        </p:nvSpPr>
        <p:spPr>
          <a:xfrm>
            <a:off x="1643042" y="1285860"/>
            <a:ext cx="721523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it-IT" dirty="0" smtClean="0"/>
          </a:p>
          <a:p>
            <a:endParaRPr lang="it-IT" dirty="0"/>
          </a:p>
        </p:txBody>
      </p:sp>
      <p:sp>
        <p:nvSpPr>
          <p:cNvPr id="24" name="Segnaposto contenuto 2"/>
          <p:cNvSpPr>
            <a:spLocks noGrp="1"/>
          </p:cNvSpPr>
          <p:nvPr/>
        </p:nvSpPr>
        <p:spPr>
          <a:xfrm>
            <a:off x="1714480" y="1142984"/>
            <a:ext cx="721523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5"/>
              </a:buBlip>
            </a:pPr>
            <a:r>
              <a:rPr lang="it-IT" dirty="0" smtClean="0"/>
              <a:t>(non) determinismo delle prestazioni</a:t>
            </a:r>
          </a:p>
          <a:p>
            <a:pPr lvl="1"/>
            <a:r>
              <a:rPr lang="it-IT" dirty="0" smtClean="0"/>
              <a:t>Latenza letture successive del </a:t>
            </a:r>
            <a:r>
              <a:rPr lang="it-IT" dirty="0" err="1" smtClean="0"/>
              <a:t>Timestamp</a:t>
            </a:r>
            <a:r>
              <a:rPr lang="it-IT" dirty="0" smtClean="0"/>
              <a:t> </a:t>
            </a:r>
            <a:r>
              <a:rPr lang="it-IT" dirty="0" err="1" smtClean="0"/>
              <a:t>Counter</a:t>
            </a:r>
            <a:r>
              <a:rPr lang="it-IT" dirty="0" smtClean="0"/>
              <a:t> (RDTSC)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25" name="Ovale 24"/>
          <p:cNvSpPr/>
          <p:nvPr/>
        </p:nvSpPr>
        <p:spPr>
          <a:xfrm>
            <a:off x="2928926" y="3643314"/>
            <a:ext cx="714380" cy="1785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Esagono 25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285984" y="3071810"/>
            <a:ext cx="714380" cy="2357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643438" y="3000372"/>
            <a:ext cx="714380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071934" y="3000372"/>
            <a:ext cx="714380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357950" y="3000372"/>
            <a:ext cx="714380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786446" y="3000372"/>
            <a:ext cx="714380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8143900" y="3000372"/>
            <a:ext cx="714380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7572396" y="2928934"/>
            <a:ext cx="714380" cy="2357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it-IT" sz="2400" dirty="0" smtClean="0"/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e Prestazioni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Conclusioni e sviluppi futuri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25" name="Segnaposto contenuto 2"/>
          <p:cNvSpPr>
            <a:spLocks noGrp="1"/>
          </p:cNvSpPr>
          <p:nvPr/>
        </p:nvSpPr>
        <p:spPr>
          <a:xfrm>
            <a:off x="1643042" y="1285860"/>
            <a:ext cx="7215238" cy="528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b="1" dirty="0" smtClean="0"/>
              <a:t>Know-how</a:t>
            </a:r>
            <a:r>
              <a:rPr lang="it-IT" dirty="0" smtClean="0"/>
              <a:t> sull’utilizzo di macchine virtuali per il </a:t>
            </a:r>
            <a:r>
              <a:rPr lang="it-IT" dirty="0" err="1" smtClean="0"/>
              <a:t>testing</a:t>
            </a:r>
            <a:r>
              <a:rPr lang="it-IT" dirty="0" smtClean="0"/>
              <a:t> funzionale per la piattaforma target</a:t>
            </a:r>
          </a:p>
          <a:p>
            <a:pPr>
              <a:buFont typeface="Arial" charset="0"/>
              <a:buChar char="•"/>
            </a:pPr>
            <a:r>
              <a:rPr lang="it-IT" b="1" dirty="0" smtClean="0"/>
              <a:t>Emulatore </a:t>
            </a:r>
            <a:r>
              <a:rPr lang="it-IT" dirty="0" smtClean="0"/>
              <a:t>del dispositivo </a:t>
            </a:r>
            <a:r>
              <a:rPr lang="it-IT" dirty="0" err="1" smtClean="0"/>
              <a:t>Watchdog</a:t>
            </a:r>
            <a:r>
              <a:rPr lang="it-IT" dirty="0" smtClean="0"/>
              <a:t> Intel I6300ESB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Stima dell’</a:t>
            </a:r>
            <a:r>
              <a:rPr lang="it-IT" dirty="0" err="1" smtClean="0"/>
              <a:t>effort</a:t>
            </a:r>
            <a:r>
              <a:rPr lang="it-IT" dirty="0" smtClean="0"/>
              <a:t> per lo sviluppo di nuovi emulatori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Sviluppi futuri: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Nuovi emulatori di </a:t>
            </a:r>
            <a:r>
              <a:rPr lang="it-IT" dirty="0" err="1" smtClean="0"/>
              <a:t>device</a:t>
            </a:r>
            <a:endParaRPr lang="it-IT" dirty="0" smtClean="0"/>
          </a:p>
          <a:p>
            <a:pPr lvl="1">
              <a:buFont typeface="Arial" charset="0"/>
              <a:buChar char="•"/>
            </a:pPr>
            <a:r>
              <a:rPr lang="it-IT" dirty="0" smtClean="0"/>
              <a:t>es. Tundra </a:t>
            </a:r>
            <a:r>
              <a:rPr lang="it-IT" dirty="0" err="1" smtClean="0"/>
              <a:t>Universe</a:t>
            </a:r>
            <a:r>
              <a:rPr lang="it-IT" dirty="0" smtClean="0"/>
              <a:t> II PCI-VME Bridge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Implementazione di un </a:t>
            </a:r>
            <a:r>
              <a:rPr lang="it-IT" dirty="0" err="1" smtClean="0"/>
              <a:t>framework</a:t>
            </a:r>
            <a:r>
              <a:rPr lang="it-IT" dirty="0" smtClean="0"/>
              <a:t> per il </a:t>
            </a:r>
            <a:r>
              <a:rPr lang="it-IT" dirty="0" err="1" smtClean="0"/>
              <a:t>debugging</a:t>
            </a:r>
            <a:r>
              <a:rPr lang="it-IT" dirty="0" smtClean="0"/>
              <a:t> passo-passo del </a:t>
            </a:r>
            <a:r>
              <a:rPr lang="it-IT" dirty="0" err="1" smtClean="0"/>
              <a:t>kernel</a:t>
            </a:r>
            <a:r>
              <a:rPr lang="it-IT" dirty="0" smtClean="0"/>
              <a:t> mediante GDB e QEMU</a:t>
            </a:r>
          </a:p>
          <a:p>
            <a:pPr>
              <a:buFont typeface="Arial" charset="0"/>
              <a:buChar char="•"/>
            </a:pPr>
            <a:r>
              <a:rPr lang="it-IT" dirty="0" err="1" smtClean="0"/>
              <a:t>Porting</a:t>
            </a:r>
            <a:r>
              <a:rPr lang="it-IT" dirty="0" smtClean="0"/>
              <a:t> delle patch </a:t>
            </a:r>
            <a:r>
              <a:rPr lang="it-IT" dirty="0" err="1" smtClean="0"/>
              <a:t>Xen</a:t>
            </a:r>
            <a:r>
              <a:rPr lang="it-IT" dirty="0" smtClean="0"/>
              <a:t> al </a:t>
            </a:r>
            <a:r>
              <a:rPr lang="it-IT" dirty="0" err="1" smtClean="0"/>
              <a:t>kernel</a:t>
            </a:r>
            <a:r>
              <a:rPr lang="it-IT" dirty="0" smtClean="0"/>
              <a:t> </a:t>
            </a:r>
            <a:r>
              <a:rPr lang="it-IT" b="1" dirty="0" smtClean="0"/>
              <a:t>Finmeccanica Linux</a:t>
            </a:r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1" name="Esagono 20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it-IT" sz="2400" dirty="0" smtClean="0"/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e Prestazioni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Work-in-Progress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paper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25" name="Segnaposto contenuto 2"/>
          <p:cNvSpPr>
            <a:spLocks noGrp="1"/>
          </p:cNvSpPr>
          <p:nvPr/>
        </p:nvSpPr>
        <p:spPr>
          <a:xfrm>
            <a:off x="1643042" y="1285860"/>
            <a:ext cx="7215238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pic>
        <p:nvPicPr>
          <p:cNvPr id="6146" name="Picture 2" descr="C:\Documents and Settings\root\Desktop\presentazione\img\etfa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5468164" cy="3216566"/>
          </a:xfrm>
          <a:prstGeom prst="rect">
            <a:avLst/>
          </a:prstGeom>
          <a:noFill/>
        </p:spPr>
      </p:pic>
      <p:pic>
        <p:nvPicPr>
          <p:cNvPr id="6151" name="Picture 7" descr="C:\Documents and Settings\root\Desktop\presentazione\img\articol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000636"/>
            <a:ext cx="1155820" cy="1618148"/>
          </a:xfrm>
          <a:prstGeom prst="rect">
            <a:avLst/>
          </a:prstGeom>
          <a:noFill/>
        </p:spPr>
      </p:pic>
      <p:pic>
        <p:nvPicPr>
          <p:cNvPr id="6152" name="Picture 8" descr="C:\Documents and Settings\root\Desktop\presentazione\img\articolo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7279" y="5001272"/>
            <a:ext cx="1160635" cy="1622963"/>
          </a:xfrm>
          <a:prstGeom prst="rect">
            <a:avLst/>
          </a:prstGeom>
          <a:noFill/>
        </p:spPr>
      </p:pic>
      <p:pic>
        <p:nvPicPr>
          <p:cNvPr id="6153" name="Picture 9" descr="C:\Documents and Settings\root\Desktop\presentazione\img\articol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5001272"/>
            <a:ext cx="1155820" cy="1622963"/>
          </a:xfrm>
          <a:prstGeom prst="rect">
            <a:avLst/>
          </a:prstGeom>
          <a:noFill/>
        </p:spPr>
      </p:pic>
      <p:pic>
        <p:nvPicPr>
          <p:cNvPr id="6154" name="Picture 10" descr="C:\Documents and Settings\root\Desktop\presentazione\img\articolo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8256" y="5001908"/>
            <a:ext cx="1160636" cy="1627779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1643042" y="114298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“</a:t>
            </a:r>
            <a:r>
              <a:rPr lang="it-IT" sz="2000" b="1" i="1" dirty="0" err="1" smtClean="0"/>
              <a:t>Embedded</a:t>
            </a:r>
            <a:r>
              <a:rPr lang="it-IT" sz="2000" b="1" i="1" dirty="0" smtClean="0"/>
              <a:t> Software </a:t>
            </a:r>
            <a:r>
              <a:rPr lang="it-IT" sz="2000" b="1" i="1" dirty="0" err="1" smtClean="0"/>
              <a:t>Testing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with</a:t>
            </a:r>
            <a:r>
              <a:rPr lang="it-IT" sz="2000" b="1" i="1" dirty="0" smtClean="0"/>
              <a:t> Open Source </a:t>
            </a:r>
            <a:r>
              <a:rPr lang="it-IT" sz="2000" b="1" i="1" dirty="0" err="1" smtClean="0"/>
              <a:t>Virtual</a:t>
            </a:r>
            <a:r>
              <a:rPr lang="it-IT" sz="2000" b="1" i="1" dirty="0" smtClean="0"/>
              <a:t> </a:t>
            </a:r>
            <a:r>
              <a:rPr lang="it-IT" sz="2000" b="1" i="1" dirty="0" err="1" smtClean="0"/>
              <a:t>Platforms</a:t>
            </a:r>
            <a:r>
              <a:rPr lang="it-IT" sz="2000" b="1" i="1" dirty="0" smtClean="0"/>
              <a:t>”</a:t>
            </a:r>
            <a:endParaRPr lang="it-IT" sz="2000" b="1" i="1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4" name="Esagono 23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026" name="Picture 2" descr="D:\Special Folders\Documenti\Università\Tirocinio\tesi\Boschi\img\bench\ricerca-41-netper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1402" cy="3357562"/>
          </a:xfrm>
          <a:prstGeom prst="rect">
            <a:avLst/>
          </a:prstGeom>
          <a:noFill/>
        </p:spPr>
      </p:pic>
      <p:pic>
        <p:nvPicPr>
          <p:cNvPr id="1027" name="Picture 3" descr="D:\Special Folders\Documenti\Università\Tirocinio\tesi\Boschi\img\bench\dbe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87728"/>
            <a:ext cx="5185717" cy="327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050" name="Picture 2" descr="D:\Special Folders\Documenti\Università\Tirocinio\tesi\Boschi\img\bench\ricerca-42-ap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012786" cy="43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QEMU</a:t>
            </a:r>
            <a:r>
              <a:rPr lang="it-IT" sz="1700" dirty="0" smtClean="0">
                <a:solidFill>
                  <a:schemeClr val="tx1"/>
                </a:solidFill>
              </a:rPr>
              <a:t> </a:t>
            </a:r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Test e Prestazioni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Interfaccia Driver di rete in Linux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bg1">
                    <a:lumMod val="50000"/>
                  </a:schemeClr>
                </a:solidFill>
              </a:rPr>
              <a:t>Conclusioni</a:t>
            </a:r>
            <a:endParaRPr lang="it-IT" sz="15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1071546"/>
            <a:ext cx="721523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" name="Picture 2" descr="D:\Special Folders\Documenti\Università\Tirocinio\tesi\Boschi\img\uml_netdevice_im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85860"/>
            <a:ext cx="7088038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QEMU</a:t>
            </a:r>
            <a:r>
              <a:rPr lang="it-IT" sz="1700" dirty="0" smtClean="0">
                <a:solidFill>
                  <a:schemeClr val="tx1"/>
                </a:solidFill>
              </a:rPr>
              <a:t> </a:t>
            </a:r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Test e Prestazioni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Virtualizzazione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bg1">
                    <a:lumMod val="50000"/>
                  </a:schemeClr>
                </a:solidFill>
              </a:rPr>
              <a:t>Conclusioni</a:t>
            </a:r>
            <a:endParaRPr lang="it-IT" sz="15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1071546"/>
            <a:ext cx="721523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2050" name="Picture 2" descr="D:\Special Folders\Documenti\Università\Tirocinio\tesi\Boschi\img\wiki-rin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369014"/>
            <a:ext cx="3386137" cy="244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Special Folders\Documenti\Università\Tirocinio\tesi\Boschi\img\emulated_dri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357298"/>
            <a:ext cx="340363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Special Folders\Documenti\Università\Tirocinio\tesi\Boschi\img\vmware_binar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071942"/>
            <a:ext cx="3370247" cy="244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tangolo 17"/>
          <p:cNvSpPr/>
          <p:nvPr/>
        </p:nvSpPr>
        <p:spPr>
          <a:xfrm>
            <a:off x="5500694" y="1428736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QEMU</a:t>
            </a:r>
            <a:r>
              <a:rPr lang="it-IT" sz="1700" dirty="0" smtClean="0">
                <a:solidFill>
                  <a:schemeClr val="tx1"/>
                </a:solidFill>
              </a:rPr>
              <a:t> </a:t>
            </a:r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Test e Prestazioni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Watchdog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Init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Function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bg1">
                    <a:lumMod val="50000"/>
                  </a:schemeClr>
                </a:solidFill>
              </a:rPr>
              <a:t>Conclusioni</a:t>
            </a:r>
            <a:endParaRPr lang="it-IT" sz="15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1071546"/>
            <a:ext cx="721523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3074" name="Picture 2" descr="D:\Special Folders\Documenti\Università\Tirocinio\tesi\Boschi\img\watchdog_in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14422"/>
            <a:ext cx="3714776" cy="532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Contesto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Problema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Virtuali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14480" y="14285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Contesto Operativo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8" name="Segnaposto contenuto 2"/>
          <p:cNvSpPr>
            <a:spLocks noGrp="1"/>
          </p:cNvSpPr>
          <p:nvPr/>
        </p:nvSpPr>
        <p:spPr>
          <a:xfrm>
            <a:off x="1643042" y="1214422"/>
            <a:ext cx="7215238" cy="2071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cs typeface="Lucida Sans Unicode" pitchFamily="34" charset="0"/>
              </a:rPr>
              <a:t>Tesi svolta presso il dipartimento di </a:t>
            </a:r>
            <a:r>
              <a:rPr lang="it-IT" b="1" dirty="0" smtClean="0">
                <a:cs typeface="Lucida Sans Unicode" pitchFamily="34" charset="0"/>
              </a:rPr>
              <a:t>Software </a:t>
            </a:r>
            <a:r>
              <a:rPr lang="it-IT" b="1" dirty="0" err="1" smtClean="0">
                <a:cs typeface="Lucida Sans Unicode" pitchFamily="34" charset="0"/>
              </a:rPr>
              <a:t>Engineering</a:t>
            </a:r>
            <a:r>
              <a:rPr lang="it-IT" b="1" dirty="0" smtClean="0">
                <a:cs typeface="Lucida Sans Unicode" pitchFamily="34" charset="0"/>
              </a:rPr>
              <a:t> </a:t>
            </a:r>
            <a:r>
              <a:rPr lang="it-IT" b="1" dirty="0" err="1" smtClean="0">
                <a:cs typeface="Lucida Sans Unicode" pitchFamily="34" charset="0"/>
              </a:rPr>
              <a:t>Technology</a:t>
            </a:r>
            <a:r>
              <a:rPr lang="it-IT" dirty="0" smtClean="0">
                <a:cs typeface="Lucida Sans Unicode" pitchFamily="34" charset="0"/>
              </a:rPr>
              <a:t> (SET) di </a:t>
            </a:r>
            <a:r>
              <a:rPr lang="it-IT" b="1" dirty="0" smtClean="0">
                <a:cs typeface="Lucida Sans Unicode" pitchFamily="34" charset="0"/>
              </a:rPr>
              <a:t>MBDA Italia</a:t>
            </a:r>
          </a:p>
          <a:p>
            <a:r>
              <a:rPr lang="it-IT" b="1" dirty="0" smtClean="0">
                <a:cs typeface="Lucida Sans Unicode" pitchFamily="34" charset="0"/>
              </a:rPr>
              <a:t>MBDA</a:t>
            </a:r>
            <a:r>
              <a:rPr lang="it-IT" dirty="0" smtClean="0">
                <a:cs typeface="Lucida Sans Unicode" pitchFamily="34" charset="0"/>
              </a:rPr>
              <a:t> è una azienda di sistemi elettronici industriali ad alta tecnologia</a:t>
            </a:r>
          </a:p>
          <a:p>
            <a:pPr lvl="1"/>
            <a:r>
              <a:rPr lang="it-IT" dirty="0" smtClean="0">
                <a:cs typeface="Lucida Sans Unicode" pitchFamily="34" charset="0"/>
              </a:rPr>
              <a:t>Multinazionale sostenuta da tre gruppi: </a:t>
            </a:r>
            <a:r>
              <a:rPr lang="it-IT" b="1" dirty="0" smtClean="0">
                <a:cs typeface="Lucida Sans Unicode" pitchFamily="34" charset="0"/>
              </a:rPr>
              <a:t>BAE System</a:t>
            </a:r>
            <a:r>
              <a:rPr lang="it-IT" dirty="0" smtClean="0">
                <a:cs typeface="Lucida Sans Unicode" pitchFamily="34" charset="0"/>
              </a:rPr>
              <a:t>, </a:t>
            </a:r>
            <a:r>
              <a:rPr lang="it-IT" b="1" dirty="0" smtClean="0">
                <a:cs typeface="Lucida Sans Unicode" pitchFamily="34" charset="0"/>
              </a:rPr>
              <a:t>EADS</a:t>
            </a:r>
            <a:r>
              <a:rPr lang="it-IT" dirty="0" smtClean="0">
                <a:cs typeface="Lucida Sans Unicode" pitchFamily="34" charset="0"/>
              </a:rPr>
              <a:t> e </a:t>
            </a:r>
            <a:r>
              <a:rPr lang="it-IT" b="1" dirty="0" smtClean="0">
                <a:cs typeface="Lucida Sans Unicode" pitchFamily="34" charset="0"/>
              </a:rPr>
              <a:t>Finmeccanica</a:t>
            </a:r>
            <a:endParaRPr lang="it-IT" dirty="0" smtClean="0">
              <a:cs typeface="Lucida Sans Unicode" pitchFamily="34" charset="0"/>
            </a:endParaRPr>
          </a:p>
        </p:txBody>
      </p:sp>
      <p:pic>
        <p:nvPicPr>
          <p:cNvPr id="31747" name="Picture 3" descr="D:\Special Folders\Desktop\brochure-mb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86124"/>
            <a:ext cx="3387778" cy="328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egnaposto contenuto 2"/>
          <p:cNvSpPr>
            <a:spLocks noGrp="1"/>
          </p:cNvSpPr>
          <p:nvPr/>
        </p:nvSpPr>
        <p:spPr>
          <a:xfrm>
            <a:off x="5429256" y="3643314"/>
            <a:ext cx="3357618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2400" dirty="0" smtClean="0">
                <a:cs typeface="Lucida Sans Unicode" pitchFamily="34" charset="0"/>
              </a:rPr>
              <a:t>Opera principalmente nel campo dei sistemi:</a:t>
            </a:r>
          </a:p>
          <a:p>
            <a:r>
              <a:rPr lang="it-IT" sz="2400" dirty="0" smtClean="0">
                <a:cs typeface="Lucida Sans Unicode" pitchFamily="34" charset="0"/>
              </a:rPr>
              <a:t>Distribuiti</a:t>
            </a:r>
          </a:p>
          <a:p>
            <a:r>
              <a:rPr lang="it-IT" sz="2400" i="1" dirty="0" err="1" smtClean="0">
                <a:cs typeface="Lucida Sans Unicode" pitchFamily="34" charset="0"/>
              </a:rPr>
              <a:t>Safety-critical</a:t>
            </a:r>
            <a:endParaRPr lang="it-IT" sz="2400" i="1" dirty="0" smtClean="0">
              <a:cs typeface="Lucida Sans Unicode" pitchFamily="34" charset="0"/>
            </a:endParaRPr>
          </a:p>
          <a:p>
            <a:r>
              <a:rPr lang="it-IT" sz="2400" i="1" dirty="0" err="1" smtClean="0">
                <a:cs typeface="Lucida Sans Unicode" pitchFamily="34" charset="0"/>
              </a:rPr>
              <a:t>Real</a:t>
            </a:r>
            <a:r>
              <a:rPr lang="it-IT" sz="2400" i="1" dirty="0" smtClean="0">
                <a:cs typeface="Lucida Sans Unicode" pitchFamily="34" charset="0"/>
              </a:rPr>
              <a:t> </a:t>
            </a:r>
            <a:r>
              <a:rPr lang="it-IT" sz="2400" i="1" dirty="0" err="1" smtClean="0">
                <a:cs typeface="Lucida Sans Unicode" pitchFamily="34" charset="0"/>
              </a:rPr>
              <a:t>time</a:t>
            </a:r>
            <a:endParaRPr lang="it-IT" sz="2400" i="1" dirty="0" smtClean="0">
              <a:cs typeface="Lucida Sans Unicode" pitchFamily="34" charset="0"/>
            </a:endParaRPr>
          </a:p>
          <a:p>
            <a:r>
              <a:rPr lang="it-IT" sz="2400" dirty="0" smtClean="0">
                <a:cs typeface="Lucida Sans Unicode" pitchFamily="34" charset="0"/>
              </a:rPr>
              <a:t>Interattivi</a:t>
            </a:r>
          </a:p>
        </p:txBody>
      </p:sp>
      <p:sp>
        <p:nvSpPr>
          <p:cNvPr id="20" name="Esagono 19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Virtuali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14480" y="14285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Problema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41" name="Segnaposto contenuto 2"/>
          <p:cNvSpPr>
            <a:spLocks noGrp="1"/>
          </p:cNvSpPr>
          <p:nvPr/>
        </p:nvSpPr>
        <p:spPr>
          <a:xfrm>
            <a:off x="1643042" y="1142984"/>
            <a:ext cx="7215238" cy="5143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</a:t>
            </a:r>
            <a:r>
              <a:rPr lang="it-IT" b="1" dirty="0" err="1" smtClean="0"/>
              <a:t>testing</a:t>
            </a:r>
            <a:r>
              <a:rPr lang="it-IT" dirty="0" smtClean="0"/>
              <a:t> del software per la piattaforma target introduce diverse problematiche</a:t>
            </a:r>
          </a:p>
          <a:p>
            <a:pPr lvl="1">
              <a:buFont typeface="Arial" charset="0"/>
              <a:buChar char="•"/>
            </a:pPr>
            <a:endParaRPr lang="it-IT" dirty="0" smtClean="0"/>
          </a:p>
          <a:p>
            <a:pPr lvl="1">
              <a:buFont typeface="Arial" charset="0"/>
              <a:buChar char="•"/>
            </a:pPr>
            <a:r>
              <a:rPr lang="it-IT" dirty="0" err="1" smtClean="0"/>
              <a:t>Testing</a:t>
            </a:r>
            <a:r>
              <a:rPr lang="it-IT" dirty="0" smtClean="0"/>
              <a:t> sul </a:t>
            </a:r>
            <a:r>
              <a:rPr lang="it-IT" b="1" dirty="0" smtClean="0"/>
              <a:t>target</a:t>
            </a:r>
          </a:p>
          <a:p>
            <a:pPr lvl="2">
              <a:buBlip>
                <a:blip r:embed="rId4"/>
              </a:buBlip>
            </a:pPr>
            <a:r>
              <a:rPr lang="it-IT" b="1" i="1" dirty="0" err="1" smtClean="0"/>
              <a:t>Bottleneck</a:t>
            </a:r>
            <a:r>
              <a:rPr lang="it-IT" b="1" i="1" dirty="0" smtClean="0"/>
              <a:t> sul target </a:t>
            </a:r>
            <a:r>
              <a:rPr lang="it-IT" dirty="0" smtClean="0"/>
              <a:t>(N sviluppatori, 0..1 target)</a:t>
            </a:r>
          </a:p>
          <a:p>
            <a:pPr lvl="1">
              <a:buFont typeface="Arial" charset="0"/>
              <a:buChar char="•"/>
            </a:pPr>
            <a:r>
              <a:rPr lang="it-IT" dirty="0" err="1" smtClean="0"/>
              <a:t>Testing</a:t>
            </a:r>
            <a:r>
              <a:rPr lang="it-IT" dirty="0" smtClean="0"/>
              <a:t> sulle </a:t>
            </a:r>
            <a:r>
              <a:rPr lang="it-IT" b="1" dirty="0" smtClean="0"/>
              <a:t>piattaforme di sviluppo</a:t>
            </a:r>
          </a:p>
          <a:p>
            <a:pPr lvl="2">
              <a:buFont typeface="Wingdings" pitchFamily="2" charset="2"/>
              <a:buChar char="ü"/>
            </a:pPr>
            <a:r>
              <a:rPr lang="it-IT" dirty="0" smtClean="0"/>
              <a:t>Semplice</a:t>
            </a:r>
          </a:p>
          <a:p>
            <a:pPr lvl="2">
              <a:buBlip>
                <a:blip r:embed="rId4"/>
              </a:buBlip>
            </a:pPr>
            <a:r>
              <a:rPr lang="it-IT" dirty="0" smtClean="0"/>
              <a:t>Configurazioni diverse</a:t>
            </a:r>
          </a:p>
          <a:p>
            <a:pPr lvl="2">
              <a:buBlip>
                <a:blip r:embed="rId4"/>
              </a:buBlip>
            </a:pPr>
            <a:r>
              <a:rPr lang="it-IT" dirty="0" smtClean="0"/>
              <a:t>Hardware diverso</a:t>
            </a:r>
          </a:p>
          <a:p>
            <a:pPr lvl="2">
              <a:buBlip>
                <a:blip r:embed="rId4"/>
              </a:buBlip>
            </a:pPr>
            <a:r>
              <a:rPr lang="it-IT" dirty="0" err="1" smtClean="0"/>
              <a:t>Device</a:t>
            </a:r>
            <a:r>
              <a:rPr lang="it-IT" dirty="0" smtClean="0"/>
              <a:t> driver diversi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b="1" dirty="0" smtClean="0"/>
              <a:t>remoto</a:t>
            </a:r>
          </a:p>
          <a:p>
            <a:pPr lvl="2">
              <a:buBlip>
                <a:blip r:embed="rId4"/>
              </a:buBlip>
            </a:pPr>
            <a:r>
              <a:rPr lang="it-IT" dirty="0" smtClean="0"/>
              <a:t>Almeno un target disponibile e dedicato</a:t>
            </a:r>
          </a:p>
          <a:p>
            <a:pPr lvl="1">
              <a:buBlip>
                <a:blip r:embed="rId5"/>
              </a:buBlip>
            </a:pPr>
            <a:r>
              <a:rPr lang="it-IT" dirty="0" err="1" smtClean="0"/>
              <a:t>Testing</a:t>
            </a:r>
            <a:r>
              <a:rPr lang="it-IT" dirty="0" smtClean="0"/>
              <a:t> su </a:t>
            </a:r>
            <a:r>
              <a:rPr lang="it-IT" b="1" dirty="0" smtClean="0"/>
              <a:t>piattaforme target virtuali</a:t>
            </a:r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2285984" y="3357562"/>
            <a:ext cx="5884500" cy="3046608"/>
            <a:chOff x="2000232" y="2428868"/>
            <a:chExt cx="6313128" cy="3618112"/>
          </a:xfrm>
        </p:grpSpPr>
        <p:pic>
          <p:nvPicPr>
            <p:cNvPr id="27" name="Picture 7" descr="C:\Documents and Settings\root\Desktop\presentazione\img\hyundai-tran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1670" y="4929198"/>
              <a:ext cx="883840" cy="1117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5" descr="C:\Documents and Settings\root\Desktop\presentazione\img\vp-417_tran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0232" y="2643182"/>
              <a:ext cx="1824737" cy="1265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7" descr="C:\Documents and Settings\root\Desktop\presentazione\img\hyundai-tran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554" y="4929198"/>
              <a:ext cx="883840" cy="1117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7" descr="C:\Documents and Settings\root\Desktop\presentazione\img\hyundai-tran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4876" y="4929198"/>
              <a:ext cx="883840" cy="1117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7" descr="C:\Documents and Settings\root\Desktop\presentazione\img\hyundai-tran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2198" y="4929198"/>
              <a:ext cx="883840" cy="1117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7" descr="C:\Documents and Settings\root\Desktop\presentazione\img\hyundai-tran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9520" y="4929198"/>
              <a:ext cx="883840" cy="11177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5" name="Connettore 2 44"/>
            <p:cNvCxnSpPr/>
            <p:nvPr/>
          </p:nvCxnSpPr>
          <p:spPr>
            <a:xfrm rot="5400000" flipH="1" flipV="1">
              <a:off x="2357422" y="4286256"/>
              <a:ext cx="785818" cy="21431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5122" name="Picture 2" descr="C:\Programmi\Microsoft Office\MEDIA\CAGCAT10\j0234131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0694" y="2428868"/>
              <a:ext cx="1428760" cy="1519299"/>
            </a:xfrm>
            <a:prstGeom prst="rect">
              <a:avLst/>
            </a:prstGeom>
            <a:noFill/>
          </p:spPr>
        </p:pic>
        <p:cxnSp>
          <p:nvCxnSpPr>
            <p:cNvPr id="57" name="Connettore 2 56"/>
            <p:cNvCxnSpPr/>
            <p:nvPr/>
          </p:nvCxnSpPr>
          <p:spPr>
            <a:xfrm rot="5400000" flipH="1" flipV="1">
              <a:off x="5250661" y="4179099"/>
              <a:ext cx="785818" cy="42862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>
            <a:xfrm rot="5400000" flipH="1" flipV="1">
              <a:off x="6180149" y="4393413"/>
              <a:ext cx="785024" cy="79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 rot="16200000" flipV="1">
              <a:off x="7000892" y="4000504"/>
              <a:ext cx="785818" cy="7858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V="1">
              <a:off x="4214810" y="3929066"/>
              <a:ext cx="1214446" cy="8572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ttangolo arrotondato 27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Problema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43" name="Esagono 42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Virtuali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714480" y="14285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Piattaforme target e di sviluppo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pic>
        <p:nvPicPr>
          <p:cNvPr id="4101" name="Picture 5" descr="C:\Documents and Settings\root\Desktop\presentazione\img\vp-417_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142984"/>
            <a:ext cx="2181927" cy="151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Documents and Settings\root\Desktop\presentazione\img\chassis_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857496"/>
            <a:ext cx="2048016" cy="155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Documents and Settings\root\Desktop\presentazione\img\hyundai-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714884"/>
            <a:ext cx="1532594" cy="193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asellaDiTesto 23"/>
          <p:cNvSpPr txBox="1"/>
          <p:nvPr/>
        </p:nvSpPr>
        <p:spPr>
          <a:xfrm>
            <a:off x="1643042" y="1142984"/>
            <a:ext cx="492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Piattaforme Target</a:t>
            </a:r>
          </a:p>
          <a:p>
            <a:pPr>
              <a:buFont typeface="Arial" charset="0"/>
              <a:buChar char="•"/>
            </a:pPr>
            <a:r>
              <a:rPr lang="it-IT" sz="2200" dirty="0" smtClean="0"/>
              <a:t>  Sistemi </a:t>
            </a:r>
            <a:r>
              <a:rPr lang="it-IT" sz="2200" b="1" dirty="0" err="1" smtClean="0"/>
              <a:t>embedded</a:t>
            </a:r>
            <a:r>
              <a:rPr lang="it-IT" sz="2200" dirty="0" smtClean="0"/>
              <a:t> o </a:t>
            </a:r>
            <a:r>
              <a:rPr lang="it-IT" sz="2200" b="1" dirty="0" smtClean="0"/>
              <a:t>SBC</a:t>
            </a:r>
            <a:r>
              <a:rPr lang="it-IT" sz="2200" dirty="0" smtClean="0"/>
              <a:t> (Single </a:t>
            </a:r>
            <a:r>
              <a:rPr lang="it-IT" sz="2200" dirty="0" err="1" smtClean="0"/>
              <a:t>Board</a:t>
            </a:r>
            <a:r>
              <a:rPr lang="it-IT" sz="2200" dirty="0" smtClean="0"/>
              <a:t> Computer)</a:t>
            </a:r>
          </a:p>
          <a:p>
            <a:pPr>
              <a:buFont typeface="Arial" charset="0"/>
              <a:buChar char="•"/>
            </a:pPr>
            <a:r>
              <a:rPr lang="it-IT" sz="2200" dirty="0" smtClean="0"/>
              <a:t>  Es. </a:t>
            </a:r>
            <a:r>
              <a:rPr lang="it-IT" sz="2200" dirty="0" err="1" smtClean="0"/>
              <a:t>Concurrent</a:t>
            </a:r>
            <a:r>
              <a:rPr lang="it-IT" sz="2200" dirty="0" smtClean="0"/>
              <a:t> Technologies VP-417</a:t>
            </a:r>
          </a:p>
          <a:p>
            <a:pPr lvl="1">
              <a:buFont typeface="Wingdings" pitchFamily="2" charset="2"/>
              <a:buChar char="§"/>
            </a:pPr>
            <a:r>
              <a:rPr lang="it-IT" sz="2200" dirty="0" smtClean="0"/>
              <a:t>  Architettura </a:t>
            </a:r>
            <a:r>
              <a:rPr lang="it-IT" sz="2200" b="1" dirty="0" smtClean="0"/>
              <a:t>x86/X86_64</a:t>
            </a:r>
            <a:endParaRPr lang="it-IT" sz="2200" dirty="0" smtClean="0"/>
          </a:p>
          <a:p>
            <a:pPr lvl="1">
              <a:buFont typeface="Wingdings" pitchFamily="2" charset="2"/>
              <a:buChar char="§"/>
            </a:pPr>
            <a:r>
              <a:rPr lang="it-IT" sz="2200" dirty="0" smtClean="0"/>
              <a:t>  PCI-E, DDR2 DRAM, USB2, EIDE, SATA, SM722, Flash </a:t>
            </a:r>
            <a:r>
              <a:rPr lang="it-IT" sz="2200" dirty="0" err="1" smtClean="0"/>
              <a:t>Memory</a:t>
            </a:r>
            <a:r>
              <a:rPr lang="it-IT" sz="2200" dirty="0" smtClean="0"/>
              <a:t>, </a:t>
            </a:r>
            <a:r>
              <a:rPr lang="it-IT" sz="2200" dirty="0" err="1" smtClean="0"/>
              <a:t>Watchdog</a:t>
            </a:r>
            <a:r>
              <a:rPr lang="it-IT" sz="2200" dirty="0" smtClean="0"/>
              <a:t>, …</a:t>
            </a:r>
          </a:p>
          <a:p>
            <a:pPr lvl="1">
              <a:buFont typeface="Wingdings" pitchFamily="2" charset="2"/>
              <a:buChar char="§"/>
            </a:pPr>
            <a:r>
              <a:rPr lang="it-IT" sz="2200" dirty="0" smtClean="0"/>
              <a:t>  VME </a:t>
            </a:r>
            <a:r>
              <a:rPr lang="it-IT" sz="2200" dirty="0" err="1" smtClean="0"/>
              <a:t>Backplane</a:t>
            </a:r>
            <a:r>
              <a:rPr lang="it-IT" sz="2200" dirty="0" smtClean="0"/>
              <a:t> / Chassis</a:t>
            </a:r>
          </a:p>
          <a:p>
            <a:pPr>
              <a:buFont typeface="Arial" pitchFamily="34" charset="0"/>
              <a:buChar char="•"/>
            </a:pPr>
            <a:r>
              <a:rPr lang="it-IT" sz="2200" dirty="0" smtClean="0"/>
              <a:t>  Linux, </a:t>
            </a:r>
            <a:r>
              <a:rPr lang="it-IT" sz="2200" dirty="0" err="1" smtClean="0"/>
              <a:t>Linux</a:t>
            </a:r>
            <a:r>
              <a:rPr lang="it-IT" sz="2200" dirty="0" smtClean="0"/>
              <a:t> + RT, </a:t>
            </a:r>
            <a:r>
              <a:rPr lang="it-IT" sz="2200" dirty="0" err="1" smtClean="0"/>
              <a:t>LynxOS</a:t>
            </a:r>
            <a:r>
              <a:rPr lang="it-IT" sz="2200" dirty="0" smtClean="0"/>
              <a:t>, </a:t>
            </a:r>
            <a:r>
              <a:rPr lang="it-IT" sz="2200" dirty="0" err="1" smtClean="0"/>
              <a:t>Aix</a:t>
            </a:r>
            <a:r>
              <a:rPr lang="it-IT" sz="2200" dirty="0" smtClean="0"/>
              <a:t>, …</a:t>
            </a:r>
            <a:endParaRPr lang="it-IT" sz="2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57686" y="5214950"/>
            <a:ext cx="3987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Piattaforme di sviluppo </a:t>
            </a:r>
            <a:r>
              <a:rPr lang="it-IT" sz="2400" dirty="0" smtClean="0"/>
              <a:t>(</a:t>
            </a:r>
            <a:r>
              <a:rPr lang="it-IT" sz="2400" dirty="0" err="1" smtClean="0"/>
              <a:t>Host</a:t>
            </a:r>
            <a:r>
              <a:rPr lang="it-IT" sz="24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it-IT" sz="2400" dirty="0" smtClean="0"/>
              <a:t>  Normali personal computer</a:t>
            </a:r>
          </a:p>
          <a:p>
            <a:pPr>
              <a:buFont typeface="Arial" charset="0"/>
              <a:buChar char="•"/>
            </a:pPr>
            <a:r>
              <a:rPr lang="it-IT" sz="2400" dirty="0" smtClean="0"/>
              <a:t>  Linux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2" name="Esagono 21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Problema</a:t>
            </a:r>
            <a:endParaRPr lang="it-IT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3214686"/>
            <a:ext cx="7215238" cy="35004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sz="1800" b="1" dirty="0" smtClean="0"/>
              <a:t>QEMU</a:t>
            </a:r>
            <a:r>
              <a:rPr lang="it-IT" sz="1800" dirty="0" smtClean="0"/>
              <a:t> (</a:t>
            </a:r>
            <a:r>
              <a:rPr lang="it-IT" sz="1800" i="1" dirty="0" smtClean="0"/>
              <a:t>System </a:t>
            </a:r>
            <a:r>
              <a:rPr lang="it-IT" sz="1800" i="1" dirty="0" err="1" smtClean="0"/>
              <a:t>emulation</a:t>
            </a:r>
            <a:r>
              <a:rPr lang="it-IT" sz="18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Cross </a:t>
            </a:r>
            <a:r>
              <a:rPr lang="it-IT" sz="1800" dirty="0" err="1" smtClean="0"/>
              <a:t>platform</a:t>
            </a:r>
            <a:r>
              <a:rPr lang="it-IT" sz="1800" dirty="0" smtClean="0"/>
              <a:t> (es. ARM su x86)</a:t>
            </a:r>
          </a:p>
          <a:p>
            <a:pPr>
              <a:buFont typeface="Wingdings" pitchFamily="2" charset="2"/>
              <a:buChar char="ü"/>
            </a:pPr>
            <a:r>
              <a:rPr lang="it-IT" sz="1800" b="1" dirty="0" smtClean="0"/>
              <a:t>Emulazione dispositivi hardware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Lento</a:t>
            </a:r>
          </a:p>
          <a:p>
            <a:pPr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None/>
            </a:pPr>
            <a:r>
              <a:rPr lang="it-IT" sz="1800" b="1" dirty="0" smtClean="0"/>
              <a:t>KQEMU</a:t>
            </a:r>
            <a:r>
              <a:rPr lang="it-IT" sz="1800" dirty="0" smtClean="0"/>
              <a:t>, </a:t>
            </a:r>
            <a:r>
              <a:rPr lang="it-IT" sz="1800" b="1" dirty="0" smtClean="0"/>
              <a:t>KVM</a:t>
            </a:r>
            <a:r>
              <a:rPr lang="it-IT" sz="1800" dirty="0" smtClean="0"/>
              <a:t>, </a:t>
            </a:r>
            <a:r>
              <a:rPr lang="it-IT" sz="1800" b="1" dirty="0" err="1" smtClean="0"/>
              <a:t>Xen</a:t>
            </a:r>
            <a:r>
              <a:rPr lang="it-IT" sz="1800" b="1" dirty="0" smtClean="0"/>
              <a:t> HVM </a:t>
            </a:r>
            <a:r>
              <a:rPr lang="it-IT" sz="1800" dirty="0" smtClean="0"/>
              <a:t>(</a:t>
            </a:r>
            <a:r>
              <a:rPr lang="it-IT" sz="1800" i="1" dirty="0" smtClean="0"/>
              <a:t>x86 full </a:t>
            </a:r>
            <a:r>
              <a:rPr lang="it-IT" sz="1800" i="1" dirty="0" err="1" smtClean="0"/>
              <a:t>virtualization</a:t>
            </a:r>
            <a:r>
              <a:rPr lang="it-IT" sz="18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Più veloci di QEMU</a:t>
            </a:r>
          </a:p>
          <a:p>
            <a:pPr>
              <a:buFont typeface="Wingdings" pitchFamily="2" charset="2"/>
              <a:buChar char="ü"/>
            </a:pPr>
            <a:r>
              <a:rPr lang="it-IT" sz="1800" b="1" dirty="0" smtClean="0"/>
              <a:t>Emulazione dispositivi tramite QEMU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Solo x86 su x86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 smtClean="0"/>
              <a:t>KVM e </a:t>
            </a:r>
            <a:r>
              <a:rPr lang="it-IT" sz="1800" dirty="0" err="1" smtClean="0"/>
              <a:t>Xen</a:t>
            </a:r>
            <a:r>
              <a:rPr lang="it-IT" sz="1800" dirty="0" smtClean="0"/>
              <a:t> HVM richiedono CPU con supporto HW alla virtualizzazione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Virtuali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Macchine virtuali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Segnaposto contenuto 2"/>
          <p:cNvSpPr>
            <a:spLocks noGrp="1"/>
          </p:cNvSpPr>
          <p:nvPr/>
        </p:nvSpPr>
        <p:spPr>
          <a:xfrm>
            <a:off x="1643042" y="1285860"/>
            <a:ext cx="7215238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it-IT" dirty="0" err="1" smtClean="0">
                <a:solidFill>
                  <a:srgbClr val="FF0000"/>
                </a:solidFill>
              </a:rPr>
              <a:t>Paravirtualization</a:t>
            </a:r>
            <a:r>
              <a:rPr lang="it-IT" dirty="0" smtClean="0">
                <a:solidFill>
                  <a:srgbClr val="FF0000"/>
                </a:solidFill>
              </a:rPr>
              <a:t>, OS </a:t>
            </a:r>
            <a:r>
              <a:rPr lang="it-IT" dirty="0" err="1" smtClean="0">
                <a:solidFill>
                  <a:srgbClr val="FF0000"/>
                </a:solidFill>
              </a:rPr>
              <a:t>Virtualization</a:t>
            </a:r>
            <a:r>
              <a:rPr lang="it-IT" dirty="0" smtClean="0">
                <a:solidFill>
                  <a:srgbClr val="FF0000"/>
                </a:solidFill>
              </a:rPr>
              <a:t>, …</a:t>
            </a:r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Xen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User</a:t>
            </a:r>
            <a:r>
              <a:rPr lang="it-IT" dirty="0" smtClean="0">
                <a:solidFill>
                  <a:srgbClr val="FF0000"/>
                </a:solidFill>
              </a:rPr>
              <a:t> Mode Linux, </a:t>
            </a:r>
            <a:r>
              <a:rPr lang="it-IT" dirty="0" err="1" smtClean="0">
                <a:solidFill>
                  <a:srgbClr val="FF0000"/>
                </a:solidFill>
              </a:rPr>
              <a:t>lguest</a:t>
            </a:r>
            <a:r>
              <a:rPr lang="it-IT" dirty="0" smtClean="0">
                <a:solidFill>
                  <a:srgbClr val="FF0000"/>
                </a:solidFill>
              </a:rPr>
              <a:t>, Linux </a:t>
            </a:r>
            <a:r>
              <a:rPr lang="it-IT" dirty="0" err="1" smtClean="0">
                <a:solidFill>
                  <a:srgbClr val="FF0000"/>
                </a:solidFill>
              </a:rPr>
              <a:t>Vserver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chroot</a:t>
            </a:r>
            <a:r>
              <a:rPr lang="it-IT" dirty="0" smtClean="0">
                <a:solidFill>
                  <a:srgbClr val="FF0000"/>
                </a:solidFill>
              </a:rPr>
              <a:t>, …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00B050"/>
                </a:solidFill>
              </a:rPr>
              <a:t>System </a:t>
            </a:r>
            <a:r>
              <a:rPr lang="it-IT" dirty="0" err="1" smtClean="0">
                <a:solidFill>
                  <a:srgbClr val="00B050"/>
                </a:solidFill>
              </a:rPr>
              <a:t>emulation</a:t>
            </a:r>
            <a:r>
              <a:rPr lang="it-IT" dirty="0" smtClean="0">
                <a:solidFill>
                  <a:srgbClr val="00B050"/>
                </a:solidFill>
              </a:rPr>
              <a:t>, Full </a:t>
            </a:r>
            <a:r>
              <a:rPr lang="it-IT" dirty="0" err="1" smtClean="0">
                <a:solidFill>
                  <a:srgbClr val="00B050"/>
                </a:solidFill>
              </a:rPr>
              <a:t>Virtualization</a:t>
            </a:r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1" name="Esagono 20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2285984" y="3143248"/>
            <a:ext cx="5929354" cy="3286124"/>
            <a:chOff x="1500166" y="0"/>
            <a:chExt cx="5929354" cy="3286124"/>
          </a:xfrm>
        </p:grpSpPr>
        <p:sp>
          <p:nvSpPr>
            <p:cNvPr id="25" name="Rettangolo 24"/>
            <p:cNvSpPr/>
            <p:nvPr/>
          </p:nvSpPr>
          <p:spPr>
            <a:xfrm>
              <a:off x="1571604" y="2714620"/>
              <a:ext cx="5857916" cy="57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Hardware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571604" y="2143116"/>
              <a:ext cx="5857916" cy="5715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solidFill>
                    <a:schemeClr val="tx1"/>
                  </a:solidFill>
                </a:rPr>
                <a:t>Host</a:t>
              </a:r>
              <a:r>
                <a:rPr lang="it-IT" dirty="0" smtClean="0">
                  <a:solidFill>
                    <a:schemeClr val="tx1"/>
                  </a:solidFill>
                </a:rPr>
                <a:t> OS / </a:t>
              </a:r>
              <a:r>
                <a:rPr lang="it-IT" dirty="0" err="1" smtClean="0">
                  <a:solidFill>
                    <a:schemeClr val="tx1"/>
                  </a:solidFill>
                </a:rPr>
                <a:t>Virtual</a:t>
              </a:r>
              <a:r>
                <a:rPr lang="it-IT" dirty="0" smtClean="0">
                  <a:solidFill>
                    <a:schemeClr val="tx1"/>
                  </a:solidFill>
                </a:rPr>
                <a:t> </a:t>
              </a:r>
              <a:r>
                <a:rPr lang="it-IT" dirty="0" err="1" smtClean="0">
                  <a:solidFill>
                    <a:schemeClr val="tx1"/>
                  </a:solidFill>
                </a:rPr>
                <a:t>Machine</a:t>
              </a:r>
              <a:r>
                <a:rPr lang="it-IT" dirty="0" smtClean="0">
                  <a:solidFill>
                    <a:schemeClr val="tx1"/>
                  </a:solidFill>
                </a:rPr>
                <a:t> Monitor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571604" y="1071546"/>
              <a:ext cx="1714512" cy="571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solidFill>
                    <a:schemeClr val="tx1"/>
                  </a:solidFill>
                </a:rPr>
                <a:t>Guest</a:t>
              </a:r>
              <a:r>
                <a:rPr lang="it-IT" dirty="0" smtClean="0">
                  <a:solidFill>
                    <a:schemeClr val="tx1"/>
                  </a:solidFill>
                </a:rPr>
                <a:t> OS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571604" y="50004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428860" y="50004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286116" y="1071546"/>
              <a:ext cx="1714512" cy="571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solidFill>
                    <a:schemeClr val="tx1"/>
                  </a:solidFill>
                </a:rPr>
                <a:t>Guest</a:t>
              </a:r>
              <a:r>
                <a:rPr lang="it-IT" dirty="0" smtClean="0">
                  <a:solidFill>
                    <a:schemeClr val="tx1"/>
                  </a:solidFill>
                </a:rPr>
                <a:t>  OS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286116" y="50004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4143372" y="50004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5715008" y="157161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6572264" y="1571612"/>
              <a:ext cx="857256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App</a:t>
              </a:r>
              <a:endParaRPr lang="it-IT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071670" y="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VM 1</a:t>
              </a:r>
              <a:endParaRPr lang="it-IT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3786182" y="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VM 2</a:t>
              </a:r>
              <a:endParaRPr lang="it-IT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571604" y="1643050"/>
              <a:ext cx="1714512" cy="50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HW emulato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3286116" y="1643050"/>
              <a:ext cx="1714512" cy="50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HW emulato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4" name="Rettangolo arrotondato 43"/>
            <p:cNvSpPr/>
            <p:nvPr/>
          </p:nvSpPr>
          <p:spPr>
            <a:xfrm>
              <a:off x="1500166" y="0"/>
              <a:ext cx="1857388" cy="221455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arrotondato 44"/>
            <p:cNvSpPr/>
            <p:nvPr/>
          </p:nvSpPr>
          <p:spPr>
            <a:xfrm>
              <a:off x="3214678" y="0"/>
              <a:ext cx="1857388" cy="221455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 smtClean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Emulazione di un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device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 QEMU (1)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20" name="Rettangolo arrotondato 19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Special Folders\Documenti\Università\Tirocinio\tesi\Boschi\img\Datasheet_WD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00438"/>
            <a:ext cx="4500594" cy="301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Esagono 22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9" name="Segnaposto contenuto 2"/>
          <p:cNvSpPr>
            <a:spLocks noGrp="1"/>
          </p:cNvSpPr>
          <p:nvPr/>
        </p:nvSpPr>
        <p:spPr>
          <a:xfrm>
            <a:off x="1643042" y="1071546"/>
            <a:ext cx="7215238" cy="4143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Implementazione dell’emulatore del dispositivo PCI </a:t>
            </a:r>
            <a:r>
              <a:rPr lang="it-IT" b="1" dirty="0" err="1" smtClean="0"/>
              <a:t>Watchdog</a:t>
            </a:r>
            <a:r>
              <a:rPr lang="it-IT" b="1" dirty="0" smtClean="0"/>
              <a:t> Intel I6300ESB</a:t>
            </a:r>
          </a:p>
          <a:p>
            <a:pPr lvl="1"/>
            <a:r>
              <a:rPr lang="it-IT" dirty="0" smtClean="0"/>
              <a:t>Presente sulla piattaforma target</a:t>
            </a:r>
          </a:p>
          <a:p>
            <a:pPr lvl="1"/>
            <a:r>
              <a:rPr lang="it-IT" dirty="0" smtClean="0"/>
              <a:t>Non presente tra gli emulatori offerti con QEMU</a:t>
            </a:r>
          </a:p>
          <a:p>
            <a:r>
              <a:rPr lang="it-IT" dirty="0" smtClean="0"/>
              <a:t>Analisi del dispositivo reale</a:t>
            </a:r>
          </a:p>
          <a:p>
            <a:pPr lvl="1"/>
            <a:r>
              <a:rPr lang="it-IT" b="1" dirty="0" err="1" smtClean="0"/>
              <a:t>Datasheet</a:t>
            </a:r>
            <a:r>
              <a:rPr lang="it-IT" dirty="0" smtClean="0"/>
              <a:t> (≈25 registri, ≈70 </a:t>
            </a:r>
            <a:r>
              <a:rPr lang="it-IT" dirty="0" err="1" smtClean="0"/>
              <a:t>bitfields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Reverse </a:t>
            </a:r>
            <a:r>
              <a:rPr lang="it-IT" dirty="0" err="1" smtClean="0"/>
              <a:t>engineering</a:t>
            </a:r>
            <a:r>
              <a:rPr lang="it-IT" dirty="0" smtClean="0"/>
              <a:t> del suo </a:t>
            </a:r>
            <a:r>
              <a:rPr lang="it-IT" b="1" dirty="0" smtClean="0"/>
              <a:t>driver</a:t>
            </a:r>
            <a:r>
              <a:rPr lang="it-IT" dirty="0" smtClean="0"/>
              <a:t> Linux /</a:t>
            </a:r>
            <a:r>
              <a:rPr lang="it-IT" dirty="0" err="1" smtClean="0"/>
              <a:t>drivers</a:t>
            </a:r>
            <a:r>
              <a:rPr lang="it-IT" dirty="0" smtClean="0"/>
              <a:t>/</a:t>
            </a:r>
            <a:r>
              <a:rPr lang="it-IT" dirty="0" err="1" smtClean="0"/>
              <a:t>watchdog</a:t>
            </a:r>
            <a:r>
              <a:rPr lang="it-IT" dirty="0" smtClean="0"/>
              <a:t>/i6300esb.c (≈900 LOC)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r>
              <a:rPr lang="it-IT" dirty="0" smtClean="0"/>
              <a:t>Analisi di QEMU</a:t>
            </a:r>
          </a:p>
          <a:p>
            <a:pPr lvl="1"/>
            <a:r>
              <a:rPr lang="it-IT" dirty="0" smtClean="0"/>
              <a:t>Open source</a:t>
            </a:r>
          </a:p>
          <a:p>
            <a:pPr lvl="1"/>
            <a:r>
              <a:rPr lang="it-IT" dirty="0" smtClean="0"/>
              <a:t>Realizzato in C (≈450k LOC)</a:t>
            </a:r>
          </a:p>
          <a:p>
            <a:pPr lvl="1">
              <a:buBlip>
                <a:blip r:embed="rId5"/>
              </a:buBlip>
            </a:pPr>
            <a:r>
              <a:rPr lang="it-IT" dirty="0" smtClean="0"/>
              <a:t>Codice “</a:t>
            </a:r>
            <a:r>
              <a:rPr lang="it-IT" dirty="0" err="1" smtClean="0"/>
              <a:t>autodocumentato</a:t>
            </a:r>
            <a:r>
              <a:rPr lang="it-IT" dirty="0" smtClean="0"/>
              <a:t>”</a:t>
            </a:r>
          </a:p>
          <a:p>
            <a:pPr>
              <a:buBlip>
                <a:blip r:embed="rId5"/>
              </a:buBlip>
            </a:pPr>
            <a:endParaRPr lang="it-IT" dirty="0" smtClean="0"/>
          </a:p>
          <a:p>
            <a:pPr>
              <a:buBlip>
                <a:blip r:embed="rId5"/>
              </a:buBlip>
            </a:pPr>
            <a:endParaRPr lang="it-IT" dirty="0" smtClean="0"/>
          </a:p>
          <a:p>
            <a:pPr>
              <a:buBlip>
                <a:blip r:embed="rId5"/>
              </a:buBlip>
            </a:pPr>
            <a:endParaRPr lang="it-IT" dirty="0" smtClean="0"/>
          </a:p>
          <a:p>
            <a:pPr>
              <a:buBlip>
                <a:blip r:embed="rId5"/>
              </a:buBlip>
            </a:pPr>
            <a:endParaRPr lang="it-IT" dirty="0" smtClean="0"/>
          </a:p>
          <a:p>
            <a:pPr>
              <a:buBlip>
                <a:blip r:embed="rId5"/>
              </a:buBlip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Emulazione di un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device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 QEMU (2)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20" name="Rettangolo arrotondato 19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714480" y="3714752"/>
            <a:ext cx="7072362" cy="2654196"/>
            <a:chOff x="1785918" y="3357562"/>
            <a:chExt cx="7072362" cy="2654196"/>
          </a:xfrm>
        </p:grpSpPr>
        <p:pic>
          <p:nvPicPr>
            <p:cNvPr id="2050" name="Picture 2" descr="C:\Documents and Settings\root\Desktop\presentazione\img\Wikipedia-PD-PCI_Register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3357562"/>
              <a:ext cx="2875380" cy="2654196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>
            <a:xfrm>
              <a:off x="5357818" y="4572008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Courier New" pitchFamily="49" charset="0"/>
                  <a:cs typeface="Courier New" pitchFamily="49" charset="0"/>
                </a:rPr>
                <a:t>uint8_t </a:t>
              </a:r>
              <a:r>
                <a:rPr lang="it-IT" b="1" dirty="0" err="1" smtClean="0">
                  <a:latin typeface="Courier New" pitchFamily="49" charset="0"/>
                  <a:cs typeface="Courier New" pitchFamily="49" charset="0"/>
                </a:rPr>
                <a:t>PCIConfRegs</a:t>
              </a:r>
              <a:r>
                <a:rPr lang="it-IT" b="1" dirty="0" smtClean="0">
                  <a:latin typeface="Courier New" pitchFamily="49" charset="0"/>
                  <a:cs typeface="Courier New" pitchFamily="49" charset="0"/>
                </a:rPr>
                <a:t>[256]</a:t>
              </a:r>
              <a:endParaRPr lang="it-IT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Freccia a destra 22"/>
            <p:cNvSpPr/>
            <p:nvPr/>
          </p:nvSpPr>
          <p:spPr>
            <a:xfrm>
              <a:off x="4786314" y="4500570"/>
              <a:ext cx="500066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Segnaposto contenuto 2"/>
          <p:cNvSpPr>
            <a:spLocks noGrp="1"/>
          </p:cNvSpPr>
          <p:nvPr/>
        </p:nvSpPr>
        <p:spPr>
          <a:xfrm>
            <a:off x="1643042" y="1071546"/>
            <a:ext cx="7215238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Interfaccia hardware-software del dispositivo</a:t>
            </a:r>
          </a:p>
          <a:p>
            <a:pPr lvl="1"/>
            <a:r>
              <a:rPr lang="it-IT" dirty="0" smtClean="0"/>
              <a:t>PCI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Registers</a:t>
            </a:r>
            <a:endParaRPr lang="it-IT" dirty="0" smtClean="0"/>
          </a:p>
          <a:p>
            <a:pPr lvl="1"/>
            <a:r>
              <a:rPr lang="it-IT" dirty="0" err="1" smtClean="0"/>
              <a:t>Memory-mapped</a:t>
            </a:r>
            <a:r>
              <a:rPr lang="it-IT" dirty="0" smtClean="0"/>
              <a:t> I/O </a:t>
            </a:r>
            <a:r>
              <a:rPr lang="it-IT" dirty="0" err="1" smtClean="0"/>
              <a:t>Registers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I/O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Ports</a:t>
            </a:r>
            <a:endParaRPr lang="it-IT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dirty="0" smtClean="0"/>
              <a:t>IRQ</a:t>
            </a:r>
          </a:p>
          <a:p>
            <a:r>
              <a:rPr lang="it-IT" dirty="0" smtClean="0"/>
              <a:t>Funzionalità del dispositivo</a:t>
            </a:r>
          </a:p>
          <a:p>
            <a:pPr lvl="1"/>
            <a:r>
              <a:rPr lang="it-IT" dirty="0" smtClean="0"/>
              <a:t>Effetti collaterali di scritture/letture nei registri</a:t>
            </a:r>
          </a:p>
          <a:p>
            <a:pPr lvl="1"/>
            <a:r>
              <a:rPr lang="it-IT" dirty="0" smtClean="0"/>
              <a:t>Eventi asincroni (es. </a:t>
            </a:r>
            <a:r>
              <a:rPr lang="it-IT" dirty="0" err="1" smtClean="0"/>
              <a:t>timeouts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7" name="Esagono 26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64" name="Gruppo 63"/>
          <p:cNvGrpSpPr/>
          <p:nvPr/>
        </p:nvGrpSpPr>
        <p:grpSpPr>
          <a:xfrm>
            <a:off x="1571604" y="3429000"/>
            <a:ext cx="7286676" cy="3226852"/>
            <a:chOff x="1571604" y="3429000"/>
            <a:chExt cx="7286676" cy="3226852"/>
          </a:xfrm>
        </p:grpSpPr>
        <p:grpSp>
          <p:nvGrpSpPr>
            <p:cNvPr id="59" name="Gruppo 58"/>
            <p:cNvGrpSpPr/>
            <p:nvPr/>
          </p:nvGrpSpPr>
          <p:grpSpPr>
            <a:xfrm>
              <a:off x="2786050" y="3500438"/>
              <a:ext cx="6072230" cy="3155414"/>
              <a:chOff x="2786050" y="3500438"/>
              <a:chExt cx="6072230" cy="3155414"/>
            </a:xfrm>
          </p:grpSpPr>
          <p:cxnSp>
            <p:nvCxnSpPr>
              <p:cNvPr id="47" name="Connettore 1 46"/>
              <p:cNvCxnSpPr/>
              <p:nvPr/>
            </p:nvCxnSpPr>
            <p:spPr>
              <a:xfrm rot="5400000">
                <a:off x="3571868" y="5072074"/>
                <a:ext cx="314327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8" name="Gruppo 57"/>
              <p:cNvGrpSpPr/>
              <p:nvPr/>
            </p:nvGrpSpPr>
            <p:grpSpPr>
              <a:xfrm>
                <a:off x="2786050" y="4357694"/>
                <a:ext cx="6072230" cy="2298158"/>
                <a:chOff x="2786050" y="4357694"/>
                <a:chExt cx="6072230" cy="2298158"/>
              </a:xfrm>
            </p:grpSpPr>
            <p:cxnSp>
              <p:nvCxnSpPr>
                <p:cNvPr id="30" name="Connettore 2 29"/>
                <p:cNvCxnSpPr/>
                <p:nvPr/>
              </p:nvCxnSpPr>
              <p:spPr>
                <a:xfrm rot="10800000">
                  <a:off x="4786314" y="5214950"/>
                  <a:ext cx="100013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1029" name="Picture 5" descr="D:\Special Folders\Desktop\code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86380" y="4357694"/>
                  <a:ext cx="3571900" cy="582658"/>
                </a:xfrm>
                <a:prstGeom prst="snip2Diag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88900" algn="tl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37" name="Esplosione 2 36"/>
                <p:cNvSpPr/>
                <p:nvPr/>
              </p:nvSpPr>
              <p:spPr>
                <a:xfrm>
                  <a:off x="5744882" y="4787620"/>
                  <a:ext cx="571504" cy="571504"/>
                </a:xfrm>
                <a:prstGeom prst="irregularSeal2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CasellaDiTesto 48"/>
                <p:cNvSpPr txBox="1"/>
                <p:nvPr/>
              </p:nvSpPr>
              <p:spPr>
                <a:xfrm>
                  <a:off x="6572264" y="6286520"/>
                  <a:ext cx="1214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err="1" smtClean="0"/>
                    <a:t>Guest</a:t>
                  </a:r>
                  <a:r>
                    <a:rPr lang="it-IT" dirty="0" smtClean="0"/>
                    <a:t> side</a:t>
                  </a:r>
                  <a:endParaRPr lang="it-IT" dirty="0"/>
                </a:p>
              </p:txBody>
            </p:sp>
            <p:sp>
              <p:nvSpPr>
                <p:cNvPr id="50" name="CasellaDiTesto 49"/>
                <p:cNvSpPr txBox="1"/>
                <p:nvPr/>
              </p:nvSpPr>
              <p:spPr>
                <a:xfrm>
                  <a:off x="2786050" y="6286520"/>
                  <a:ext cx="11430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 err="1" smtClean="0"/>
                    <a:t>Host</a:t>
                  </a:r>
                  <a:r>
                    <a:rPr lang="it-IT" dirty="0" smtClean="0"/>
                    <a:t> side</a:t>
                  </a:r>
                  <a:endParaRPr lang="it-IT" dirty="0"/>
                </a:p>
              </p:txBody>
            </p:sp>
          </p:grpSp>
        </p:grpSp>
        <p:pic>
          <p:nvPicPr>
            <p:cNvPr id="1036" name="Picture 12" descr="C:\Untitled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1604" y="3429000"/>
              <a:ext cx="3467423" cy="31226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/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/>
                </a:solidFill>
              </a:rPr>
              <a:t>Watchdog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Emulazione di un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device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 QEMU (3)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Segnaposto contenuto 2"/>
          <p:cNvSpPr>
            <a:spLocks noGrp="1"/>
          </p:cNvSpPr>
          <p:nvPr/>
        </p:nvSpPr>
        <p:spPr>
          <a:xfrm>
            <a:off x="1643042" y="1071546"/>
            <a:ext cx="721523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Progettazione e sviluppo dell’emulatore</a:t>
            </a:r>
          </a:p>
          <a:p>
            <a:pPr marL="971550" lvl="1" indent="-514350">
              <a:buNone/>
            </a:pPr>
            <a:r>
              <a:rPr lang="it-IT" dirty="0" smtClean="0"/>
              <a:t>1) “</a:t>
            </a:r>
            <a:r>
              <a:rPr lang="it-IT" dirty="0" err="1" smtClean="0"/>
              <a:t>Stub</a:t>
            </a:r>
            <a:r>
              <a:rPr lang="it-IT" dirty="0" smtClean="0"/>
              <a:t>” </a:t>
            </a:r>
            <a:r>
              <a:rPr lang="it-IT" dirty="0" err="1" smtClean="0"/>
              <a:t>device</a:t>
            </a:r>
            <a:endParaRPr lang="it-IT" dirty="0" smtClean="0"/>
          </a:p>
          <a:p>
            <a:pPr lvl="1">
              <a:buNone/>
            </a:pPr>
            <a:r>
              <a:rPr lang="it-IT" dirty="0" smtClean="0"/>
              <a:t>2) Comunicazione </a:t>
            </a:r>
            <a:r>
              <a:rPr lang="it-IT" dirty="0" err="1" smtClean="0"/>
              <a:t>device</a:t>
            </a:r>
            <a:r>
              <a:rPr lang="it-IT" dirty="0" smtClean="0"/>
              <a:t> &lt;-&gt; driver</a:t>
            </a:r>
          </a:p>
          <a:p>
            <a:pPr lvl="1">
              <a:buNone/>
            </a:pPr>
            <a:r>
              <a:rPr lang="it-IT" dirty="0" smtClean="0"/>
              <a:t>3) Logica funzionale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500430" y="3429000"/>
            <a:ext cx="4130368" cy="2465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625593" y="3490633"/>
            <a:ext cx="1626816" cy="318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QEMU PCI </a:t>
            </a:r>
            <a:r>
              <a:rPr lang="it-IT" b="1" dirty="0" err="1" smtClean="0"/>
              <a:t>Device</a:t>
            </a:r>
            <a:endParaRPr lang="it-IT" b="1" dirty="0"/>
          </a:p>
        </p:txBody>
      </p:sp>
      <p:sp>
        <p:nvSpPr>
          <p:cNvPr id="30" name="Rettangolo 29"/>
          <p:cNvSpPr/>
          <p:nvPr/>
        </p:nvSpPr>
        <p:spPr>
          <a:xfrm>
            <a:off x="3688174" y="3983695"/>
            <a:ext cx="938720" cy="8012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Stato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4063662" y="4969820"/>
            <a:ext cx="1314208" cy="801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PCI </a:t>
            </a:r>
            <a:r>
              <a:rPr lang="it-IT" sz="1600" dirty="0" err="1" smtClean="0"/>
              <a:t>Configuration</a:t>
            </a:r>
            <a:r>
              <a:rPr lang="it-IT" sz="1600" dirty="0" smtClean="0"/>
              <a:t> </a:t>
            </a:r>
            <a:r>
              <a:rPr lang="it-IT" sz="1600" dirty="0" err="1" smtClean="0"/>
              <a:t>Registers</a:t>
            </a:r>
            <a:endParaRPr lang="it-IT" sz="1600" dirty="0"/>
          </a:p>
        </p:txBody>
      </p:sp>
      <p:sp>
        <p:nvSpPr>
          <p:cNvPr id="38" name="Rettangolo 37"/>
          <p:cNvSpPr/>
          <p:nvPr/>
        </p:nvSpPr>
        <p:spPr>
          <a:xfrm>
            <a:off x="5628195" y="4969820"/>
            <a:ext cx="1376789" cy="801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Altri Registri</a:t>
            </a:r>
          </a:p>
        </p:txBody>
      </p:sp>
      <p:cxnSp>
        <p:nvCxnSpPr>
          <p:cNvPr id="40" name="Connettore 2 39"/>
          <p:cNvCxnSpPr/>
          <p:nvPr/>
        </p:nvCxnSpPr>
        <p:spPr>
          <a:xfrm rot="5400000">
            <a:off x="4443634" y="6017572"/>
            <a:ext cx="492377" cy="6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5400000">
            <a:off x="6070749" y="6016887"/>
            <a:ext cx="492377" cy="6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3500430" y="6264108"/>
            <a:ext cx="4192949" cy="308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DRIVER</a:t>
            </a:r>
            <a:endParaRPr lang="it-IT" dirty="0"/>
          </a:p>
        </p:txBody>
      </p:sp>
      <p:sp>
        <p:nvSpPr>
          <p:cNvPr id="43" name="Rettangolo 42"/>
          <p:cNvSpPr/>
          <p:nvPr/>
        </p:nvSpPr>
        <p:spPr>
          <a:xfrm>
            <a:off x="1998478" y="5154718"/>
            <a:ext cx="1001301" cy="493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QEMU BIOS</a:t>
            </a:r>
            <a:endParaRPr lang="it-IT" sz="1600" dirty="0"/>
          </a:p>
        </p:txBody>
      </p:sp>
      <p:cxnSp>
        <p:nvCxnSpPr>
          <p:cNvPr id="44" name="Connettore 2 43"/>
          <p:cNvCxnSpPr>
            <a:endCxn id="43" idx="3"/>
          </p:cNvCxnSpPr>
          <p:nvPr/>
        </p:nvCxnSpPr>
        <p:spPr>
          <a:xfrm rot="10800000">
            <a:off x="2999779" y="5401249"/>
            <a:ext cx="1063883" cy="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ttangolo arrotondato 44"/>
          <p:cNvSpPr/>
          <p:nvPr/>
        </p:nvSpPr>
        <p:spPr>
          <a:xfrm>
            <a:off x="5190126" y="3860429"/>
            <a:ext cx="2252928" cy="80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LOGICA DEL DISPOSITIVO</a:t>
            </a:r>
            <a:endParaRPr lang="it-IT" dirty="0"/>
          </a:p>
        </p:txBody>
      </p:sp>
      <p:cxnSp>
        <p:nvCxnSpPr>
          <p:cNvPr id="46" name="Connettore 2 45"/>
          <p:cNvCxnSpPr>
            <a:stCxn id="30" idx="3"/>
          </p:cNvCxnSpPr>
          <p:nvPr/>
        </p:nvCxnSpPr>
        <p:spPr>
          <a:xfrm>
            <a:off x="4626894" y="4384308"/>
            <a:ext cx="539704" cy="61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5400000" flipH="1" flipV="1">
            <a:off x="5004753" y="4721866"/>
            <a:ext cx="308164" cy="187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38" idx="0"/>
            <a:endCxn id="45" idx="2"/>
          </p:cNvCxnSpPr>
          <p:nvPr/>
        </p:nvCxnSpPr>
        <p:spPr>
          <a:xfrm rot="5400000" flipH="1" flipV="1">
            <a:off x="6162508" y="4815727"/>
            <a:ext cx="308164" cy="13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435" name="Picture 3" descr="C:\Documents and Settings\Patrizio Boschi\Impostazioni locali\Temporary Internet Files\Content.IE5\Q23ZKA77\MCj03616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214686"/>
            <a:ext cx="1143008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ttangolo arrotondato 32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50" name="Esagono 49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tonda angolo stesso lato rettangolo 13"/>
          <p:cNvSpPr/>
          <p:nvPr/>
        </p:nvSpPr>
        <p:spPr>
          <a:xfrm rot="5400000">
            <a:off x="-2178875" y="3178983"/>
            <a:ext cx="5715040" cy="1357290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rrotonda singolo angolo rettangolo 14"/>
          <p:cNvSpPr/>
          <p:nvPr/>
        </p:nvSpPr>
        <p:spPr>
          <a:xfrm rot="5400000">
            <a:off x="250029" y="-250029"/>
            <a:ext cx="857232" cy="135729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rotonda angolo stesso lato rettangolo 15"/>
          <p:cNvSpPr/>
          <p:nvPr/>
        </p:nvSpPr>
        <p:spPr>
          <a:xfrm rot="10800000">
            <a:off x="1500166" y="0"/>
            <a:ext cx="7500990" cy="857232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500166" y="1000108"/>
            <a:ext cx="7500990" cy="5715040"/>
          </a:xfrm>
          <a:prstGeom prst="roundRect">
            <a:avLst>
              <a:gd name="adj" fmla="val 4277"/>
            </a:avLst>
          </a:prstGeom>
          <a:solidFill>
            <a:schemeClr val="accent1">
              <a:lumMod val="20000"/>
              <a:lumOff val="80000"/>
            </a:schemeClr>
          </a:solidFill>
          <a:ln w="15875"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7099" y="152108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Contesto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97099" y="294984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Macchine</a:t>
            </a:r>
          </a:p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97099" y="366422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Emulatore</a:t>
            </a:r>
          </a:p>
          <a:p>
            <a:pPr algn="ctr"/>
            <a:r>
              <a:rPr lang="it-IT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Watchdog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7099" y="4378601"/>
            <a:ext cx="1158418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Test e Prestazioni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571604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 delle macchine virtuali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Desktop\presentazione\img\LogoRoma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0" y="136279"/>
            <a:ext cx="1151024" cy="602599"/>
          </a:xfrm>
          <a:prstGeom prst="rect">
            <a:avLst/>
          </a:prstGeom>
          <a:noFill/>
        </p:spPr>
      </p:pic>
      <p:sp>
        <p:nvSpPr>
          <p:cNvPr id="19" name="Rettangolo arrotondato 18"/>
          <p:cNvSpPr/>
          <p:nvPr/>
        </p:nvSpPr>
        <p:spPr>
          <a:xfrm>
            <a:off x="97099" y="2235461"/>
            <a:ext cx="1158418" cy="57150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  <a:endParaRPr lang="it-IT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97099" y="5092981"/>
            <a:ext cx="115841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6350">
            <a:bevelT w="190500" h="6350"/>
            <a:bevelB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50" dirty="0" smtClean="0">
                <a:solidFill>
                  <a:schemeClr val="tx1"/>
                </a:solidFill>
              </a:rPr>
              <a:t>Conclusioni</a:t>
            </a:r>
            <a:endParaRPr lang="it-IT" sz="1550" dirty="0">
              <a:solidFill>
                <a:schemeClr val="tx1"/>
              </a:solidFill>
            </a:endParaRPr>
          </a:p>
        </p:txBody>
      </p:sp>
      <p:sp>
        <p:nvSpPr>
          <p:cNvPr id="22" name="Segnaposto contenuto 2"/>
          <p:cNvSpPr>
            <a:spLocks noGrp="1"/>
          </p:cNvSpPr>
          <p:nvPr/>
        </p:nvSpPr>
        <p:spPr>
          <a:xfrm>
            <a:off x="1643042" y="1071546"/>
            <a:ext cx="7215238" cy="5572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Installazione e utilizzo del sistema operativo presente sul target (</a:t>
            </a:r>
            <a:r>
              <a:rPr lang="it-IT" b="1" dirty="0" smtClean="0"/>
              <a:t>Finmeccanica Linux</a:t>
            </a:r>
            <a:r>
              <a:rPr lang="it-IT" dirty="0" smtClean="0"/>
              <a:t>) sulla macchina virtuale</a:t>
            </a:r>
          </a:p>
          <a:p>
            <a:r>
              <a:rPr lang="it-IT" dirty="0" smtClean="0"/>
              <a:t>Esecuzione della suite </a:t>
            </a:r>
            <a:r>
              <a:rPr lang="it-IT" b="1" dirty="0" smtClean="0"/>
              <a:t>LTP</a:t>
            </a:r>
            <a:r>
              <a:rPr lang="it-IT" dirty="0" smtClean="0"/>
              <a:t> (Linux Test Project) sulle piattaforme target e virtuale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Applicazione </a:t>
            </a:r>
            <a:r>
              <a:rPr lang="it-IT" dirty="0" err="1" smtClean="0"/>
              <a:t>user-space</a:t>
            </a:r>
            <a:r>
              <a:rPr lang="it-IT" dirty="0" smtClean="0"/>
              <a:t> </a:t>
            </a:r>
            <a:r>
              <a:rPr lang="it-IT" b="1" dirty="0" err="1" smtClean="0"/>
              <a:t>wdt-tool</a:t>
            </a:r>
            <a:r>
              <a:rPr lang="it-IT" dirty="0" smtClean="0"/>
              <a:t> creata appositamente per il controllo del </a:t>
            </a:r>
            <a:r>
              <a:rPr lang="it-IT" dirty="0" err="1" smtClean="0"/>
              <a:t>Watchdog</a:t>
            </a:r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21" name="Esagono 20"/>
          <p:cNvSpPr/>
          <p:nvPr/>
        </p:nvSpPr>
        <p:spPr>
          <a:xfrm>
            <a:off x="428596" y="6143644"/>
            <a:ext cx="428629" cy="357190"/>
          </a:xfrm>
          <a:prstGeom prst="hexag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0AA5-1ECB-4229-B8D5-10DD1FFC44C7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2000232" y="3071810"/>
          <a:ext cx="371477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57388"/>
              </a:tblGrid>
              <a:tr h="131444">
                <a:tc>
                  <a:txBody>
                    <a:bodyPr/>
                    <a:lstStyle/>
                    <a:p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LTP </a:t>
                      </a:r>
                      <a:r>
                        <a:rPr lang="it-IT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LTP-20090430</a:t>
                      </a:r>
                      <a:endParaRPr lang="it-IT" sz="1400" dirty="0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Kernel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2.6.24-FNM v2.1-ric41</a:t>
                      </a:r>
                      <a:endParaRPr lang="it-IT" sz="1400" dirty="0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1183</a:t>
                      </a:r>
                      <a:endParaRPr lang="it-IT" sz="1400" b="1" dirty="0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Test TPASS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1109</a:t>
                      </a:r>
                      <a:endParaRPr lang="it-IT" sz="1400" dirty="0"/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Test TFAIL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Test TBROK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Test TWARN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241103"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Test TCONF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5857884" y="3000372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≈30 discrepanze su ≈1200 test</a:t>
            </a:r>
          </a:p>
          <a:p>
            <a:r>
              <a:rPr lang="it-IT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ht_affinity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cacheflush01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accept4_01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Power</a:t>
            </a:r>
            <a:r>
              <a:rPr lang="it-IT" dirty="0" smtClean="0"/>
              <a:t> Management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…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MBDA Tesi 2">
      <a:dk1>
        <a:sysClr val="windowText" lastClr="000000"/>
      </a:dk1>
      <a:lt1>
        <a:sysClr val="window" lastClr="FFFFFF"/>
      </a:lt1>
      <a:dk2>
        <a:srgbClr val="3072C2"/>
      </a:dk2>
      <a:lt2>
        <a:srgbClr val="EEECE1"/>
      </a:lt2>
      <a:accent1>
        <a:srgbClr val="8FAFD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926</Words>
  <Application>Microsoft Office PowerPoint</Application>
  <PresentationFormat>Presentazione su schermo (4:3)</PresentationFormat>
  <Paragraphs>328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Patrizio</cp:lastModifiedBy>
  <cp:revision>255</cp:revision>
  <dcterms:created xsi:type="dcterms:W3CDTF">2009-05-11T15:15:30Z</dcterms:created>
  <dcterms:modified xsi:type="dcterms:W3CDTF">2009-06-07T13:27:25Z</dcterms:modified>
</cp:coreProperties>
</file>